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1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unn, Felicity (RTHQ)" initials="DF(" lastIdx="3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E8CE79"/>
    <a:srgbClr val="007EA3"/>
    <a:srgbClr val="70A489"/>
    <a:srgbClr val="B9B9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74" autoAdjust="0"/>
  </p:normalViewPr>
  <p:slideViewPr>
    <p:cSldViewPr snapToGrid="0" showGuides="1">
      <p:cViewPr varScale="1">
        <p:scale>
          <a:sx n="79" d="100"/>
          <a:sy n="79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27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dy Bryant" userId="ae8d67827e67b4c9" providerId="LiveId" clId="{8CC02E20-7068-4E07-B5C4-BBE0CEE08ACC}"/>
    <pc:docChg chg="undo custSel addSld modSld">
      <pc:chgData name="Mandy Bryant" userId="ae8d67827e67b4c9" providerId="LiveId" clId="{8CC02E20-7068-4E07-B5C4-BBE0CEE08ACC}" dt="2018-09-27T17:18:26.395" v="361" actId="1076"/>
      <pc:docMkLst>
        <pc:docMk/>
      </pc:docMkLst>
      <pc:sldChg chg="addSp modSp">
        <pc:chgData name="Mandy Bryant" userId="ae8d67827e67b4c9" providerId="LiveId" clId="{8CC02E20-7068-4E07-B5C4-BBE0CEE08ACC}" dt="2018-09-27T17:10:36.811" v="89" actId="20577"/>
        <pc:sldMkLst>
          <pc:docMk/>
          <pc:sldMk cId="3996317637" sldId="364"/>
        </pc:sldMkLst>
        <pc:spChg chg="add mod">
          <ac:chgData name="Mandy Bryant" userId="ae8d67827e67b4c9" providerId="LiveId" clId="{8CC02E20-7068-4E07-B5C4-BBE0CEE08ACC}" dt="2018-09-27T17:10:36.811" v="89" actId="20577"/>
          <ac:spMkLst>
            <pc:docMk/>
            <pc:sldMk cId="3996317637" sldId="364"/>
            <ac:spMk id="4" creationId="{71423616-FFEA-4D4B-9E92-89F2EC06C542}"/>
          </ac:spMkLst>
        </pc:spChg>
        <pc:spChg chg="add mod">
          <ac:chgData name="Mandy Bryant" userId="ae8d67827e67b4c9" providerId="LiveId" clId="{8CC02E20-7068-4E07-B5C4-BBE0CEE08ACC}" dt="2018-09-27T17:10:28.505" v="78" actId="20577"/>
          <ac:spMkLst>
            <pc:docMk/>
            <pc:sldMk cId="3996317637" sldId="364"/>
            <ac:spMk id="5" creationId="{B814F166-0CE0-4EED-8437-8E9013C7476F}"/>
          </ac:spMkLst>
        </pc:spChg>
        <pc:picChg chg="mod">
          <ac:chgData name="Mandy Bryant" userId="ae8d67827e67b4c9" providerId="LiveId" clId="{8CC02E20-7068-4E07-B5C4-BBE0CEE08ACC}" dt="2018-09-27T17:10:31.897" v="79" actId="1076"/>
          <ac:picMkLst>
            <pc:docMk/>
            <pc:sldMk cId="3996317637" sldId="364"/>
            <ac:picMk id="6" creationId="{BC01C851-D5A3-4608-BC66-314A70F00ED3}"/>
          </ac:picMkLst>
        </pc:picChg>
      </pc:sldChg>
      <pc:sldChg chg="addSp delSp modSp add">
        <pc:chgData name="Mandy Bryant" userId="ae8d67827e67b4c9" providerId="LiveId" clId="{8CC02E20-7068-4E07-B5C4-BBE0CEE08ACC}" dt="2018-09-27T17:13:26.045" v="302" actId="1076"/>
        <pc:sldMkLst>
          <pc:docMk/>
          <pc:sldMk cId="2933698915" sldId="365"/>
        </pc:sldMkLst>
        <pc:spChg chg="add mod">
          <ac:chgData name="Mandy Bryant" userId="ae8d67827e67b4c9" providerId="LiveId" clId="{8CC02E20-7068-4E07-B5C4-BBE0CEE08ACC}" dt="2018-09-27T17:11:05.221" v="107" actId="20577"/>
          <ac:spMkLst>
            <pc:docMk/>
            <pc:sldMk cId="2933698915" sldId="365"/>
            <ac:spMk id="5" creationId="{D630A2A8-4C83-41DB-B8A4-4F6D0E59E68D}"/>
          </ac:spMkLst>
        </pc:spChg>
        <pc:spChg chg="add mod">
          <ac:chgData name="Mandy Bryant" userId="ae8d67827e67b4c9" providerId="LiveId" clId="{8CC02E20-7068-4E07-B5C4-BBE0CEE08ACC}" dt="2018-09-27T17:13:06.741" v="299" actId="20577"/>
          <ac:spMkLst>
            <pc:docMk/>
            <pc:sldMk cId="2933698915" sldId="365"/>
            <ac:spMk id="7" creationId="{A82415BE-C84F-4D65-9174-FCBA8E68C28D}"/>
          </ac:spMkLst>
        </pc:spChg>
        <pc:picChg chg="add mod modCrop">
          <ac:chgData name="Mandy Bryant" userId="ae8d67827e67b4c9" providerId="LiveId" clId="{8CC02E20-7068-4E07-B5C4-BBE0CEE08ACC}" dt="2018-09-27T17:13:26.045" v="302" actId="1076"/>
          <ac:picMkLst>
            <pc:docMk/>
            <pc:sldMk cId="2933698915" sldId="365"/>
            <ac:picMk id="2" creationId="{A6FF89E2-C69C-44CF-BFD2-02EA5EEBEFFC}"/>
          </ac:picMkLst>
        </pc:picChg>
        <pc:picChg chg="del">
          <ac:chgData name="Mandy Bryant" userId="ae8d67827e67b4c9" providerId="LiveId" clId="{8CC02E20-7068-4E07-B5C4-BBE0CEE08ACC}" dt="2018-09-27T17:08:47" v="1" actId="478"/>
          <ac:picMkLst>
            <pc:docMk/>
            <pc:sldMk cId="2933698915" sldId="365"/>
            <ac:picMk id="6" creationId="{BC01C851-D5A3-4608-BC66-314A70F00ED3}"/>
          </ac:picMkLst>
        </pc:picChg>
      </pc:sldChg>
      <pc:sldChg chg="addSp delSp modSp add">
        <pc:chgData name="Mandy Bryant" userId="ae8d67827e67b4c9" providerId="LiveId" clId="{8CC02E20-7068-4E07-B5C4-BBE0CEE08ACC}" dt="2018-09-27T17:18:26.395" v="361" actId="1076"/>
        <pc:sldMkLst>
          <pc:docMk/>
          <pc:sldMk cId="4147831604" sldId="366"/>
        </pc:sldMkLst>
        <pc:spChg chg="mod">
          <ac:chgData name="Mandy Bryant" userId="ae8d67827e67b4c9" providerId="LiveId" clId="{8CC02E20-7068-4E07-B5C4-BBE0CEE08ACC}" dt="2018-09-27T17:15:53.904" v="324" actId="20577"/>
          <ac:spMkLst>
            <pc:docMk/>
            <pc:sldMk cId="4147831604" sldId="366"/>
            <ac:spMk id="5" creationId="{D630A2A8-4C83-41DB-B8A4-4F6D0E59E68D}"/>
          </ac:spMkLst>
        </pc:spChg>
        <pc:spChg chg="mod">
          <ac:chgData name="Mandy Bryant" userId="ae8d67827e67b4c9" providerId="LiveId" clId="{8CC02E20-7068-4E07-B5C4-BBE0CEE08ACC}" dt="2018-09-27T17:17:20.015" v="360" actId="1076"/>
          <ac:spMkLst>
            <pc:docMk/>
            <pc:sldMk cId="4147831604" sldId="366"/>
            <ac:spMk id="7" creationId="{A82415BE-C84F-4D65-9174-FCBA8E68C28D}"/>
          </ac:spMkLst>
        </pc:spChg>
        <pc:picChg chg="del">
          <ac:chgData name="Mandy Bryant" userId="ae8d67827e67b4c9" providerId="LiveId" clId="{8CC02E20-7068-4E07-B5C4-BBE0CEE08ACC}" dt="2018-09-27T17:15:25.407" v="306" actId="478"/>
          <ac:picMkLst>
            <pc:docMk/>
            <pc:sldMk cId="4147831604" sldId="366"/>
            <ac:picMk id="2" creationId="{A6FF89E2-C69C-44CF-BFD2-02EA5EEBEFFC}"/>
          </ac:picMkLst>
        </pc:picChg>
        <pc:picChg chg="add mod">
          <ac:chgData name="Mandy Bryant" userId="ae8d67827e67b4c9" providerId="LiveId" clId="{8CC02E20-7068-4E07-B5C4-BBE0CEE08ACC}" dt="2018-09-27T17:17:14.673" v="358" actId="1076"/>
          <ac:picMkLst>
            <pc:docMk/>
            <pc:sldMk cId="4147831604" sldId="366"/>
            <ac:picMk id="6" creationId="{610BBEDB-1681-4F1C-9863-FDC86E34F89D}"/>
          </ac:picMkLst>
        </pc:picChg>
        <pc:picChg chg="add mod">
          <ac:chgData name="Mandy Bryant" userId="ae8d67827e67b4c9" providerId="LiveId" clId="{8CC02E20-7068-4E07-B5C4-BBE0CEE08ACC}" dt="2018-09-27T17:18:26.395" v="361" actId="1076"/>
          <ac:picMkLst>
            <pc:docMk/>
            <pc:sldMk cId="4147831604" sldId="366"/>
            <ac:picMk id="8" creationId="{C49444D1-5FEC-45DE-B823-44258C11152E}"/>
          </ac:picMkLst>
        </pc:picChg>
        <pc:picChg chg="add del">
          <ac:chgData name="Mandy Bryant" userId="ae8d67827e67b4c9" providerId="LiveId" clId="{8CC02E20-7068-4E07-B5C4-BBE0CEE08ACC}" dt="2018-09-27T17:16:48.472" v="334" actId="478"/>
          <ac:picMkLst>
            <pc:docMk/>
            <pc:sldMk cId="4147831604" sldId="366"/>
            <ac:picMk id="9" creationId="{D1E2B76E-B393-498B-B1A0-7F1FBF7DD433}"/>
          </ac:picMkLst>
        </pc:picChg>
        <pc:picChg chg="add del">
          <ac:chgData name="Mandy Bryant" userId="ae8d67827e67b4c9" providerId="LiveId" clId="{8CC02E20-7068-4E07-B5C4-BBE0CEE08ACC}" dt="2018-09-27T17:16:48.472" v="334" actId="478"/>
          <ac:picMkLst>
            <pc:docMk/>
            <pc:sldMk cId="4147831604" sldId="366"/>
            <ac:picMk id="10" creationId="{6F9F098E-B396-4C31-AB34-5117688434E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5F4FF-E331-453A-B518-984AF18B927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B55BE-2D77-4356-B008-1E486DBE5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525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A5433-F670-45B7-9ED5-673F7131316D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B267B-297A-43F5-AD02-BABEEA252D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97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Ru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6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5604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397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68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91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Ru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2375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34963" y="756745"/>
            <a:ext cx="7240213" cy="14336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5584" y="808891"/>
            <a:ext cx="6878910" cy="1329350"/>
          </a:xfrm>
          <a:noFill/>
        </p:spPr>
        <p:txBody>
          <a:bodyPr wrap="square" lIns="72000" tIns="36000" rIns="72000" bIns="36000"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239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/>
          </p:nvPr>
        </p:nvSpPr>
        <p:spPr>
          <a:xfrm>
            <a:off x="339106" y="1661686"/>
            <a:ext cx="11517932" cy="44386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70290F4-3857-4872-8AE4-DA58ED8B3950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9106" y="1661686"/>
            <a:ext cx="5671170" cy="443431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193059" y="1661686"/>
            <a:ext cx="5671170" cy="443431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BBAAE38-10EB-4BA4-939A-65D24DBD34C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60C962-51B4-4A11-8D76-DBDADE6EAB81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81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9106" y="1661686"/>
            <a:ext cx="5671170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339106" y="3974581"/>
            <a:ext cx="5671170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93059" y="1661686"/>
            <a:ext cx="5671170" cy="4432634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BBAAE38-10EB-4BA4-939A-65D24DBD34C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0FEB55F-AD44-4E77-ADD5-3355BF7AEF02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734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37345" y="1657350"/>
            <a:ext cx="380160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310396" y="1657350"/>
            <a:ext cx="7547588" cy="4438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2BEB0C7-A088-444A-8603-5273A1429899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04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37345" y="1657350"/>
            <a:ext cx="1152128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37344" y="6123760"/>
            <a:ext cx="11519693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1EDDCDD-B1CA-4788-A141-8B021EF4B5B0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43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&amp; Two Sma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37345" y="1657350"/>
            <a:ext cx="7661440" cy="443865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57025" y="1657350"/>
            <a:ext cx="3801600" cy="21924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057025" y="3903600"/>
            <a:ext cx="3801600" cy="21924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7345" y="6123760"/>
            <a:ext cx="766144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05702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6BCF9C2-3400-4F46-B176-9B86BCD4BE24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6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37345" y="1657350"/>
            <a:ext cx="380160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57025" y="1657350"/>
            <a:ext cx="380160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197185" y="1657350"/>
            <a:ext cx="3801600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734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19718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8057025" y="6123760"/>
            <a:ext cx="3801600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7BA9D25-5ECF-4C2B-9C26-5389D32E8784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2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3962400"/>
            <a:ext cx="12192000" cy="23114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9106" y="1661686"/>
            <a:ext cx="11517932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BBAAE38-10EB-4BA4-939A-65D24DBD34C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F77E624-35E7-4FF6-904F-8F0FA780148C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4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Image &amp; 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34962" y="1657351"/>
            <a:ext cx="3752851" cy="4438650"/>
          </a:xfrm>
          <a:solidFill>
            <a:schemeClr val="accent4"/>
          </a:solidFill>
        </p:spPr>
        <p:txBody>
          <a:bodyPr lIns="684000" tIns="144000" rIns="54000" bIns="54000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260850" y="1657350"/>
            <a:ext cx="3654425" cy="44386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Content Placeholder 2"/>
          <p:cNvSpPr>
            <a:spLocks noGrp="1"/>
          </p:cNvSpPr>
          <p:nvPr>
            <p:ph idx="14"/>
          </p:nvPr>
        </p:nvSpPr>
        <p:spPr>
          <a:xfrm>
            <a:off x="8111506" y="1661686"/>
            <a:ext cx="3745532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5"/>
          </p:nvPr>
        </p:nvSpPr>
        <p:spPr>
          <a:xfrm>
            <a:off x="8111506" y="3976261"/>
            <a:ext cx="3745532" cy="2119739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BBAAE38-10EB-4BA4-939A-65D24DBD34C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260849" y="6123760"/>
            <a:ext cx="3654425" cy="269420"/>
          </a:xfrm>
        </p:spPr>
        <p:txBody>
          <a:bodyPr anchor="ctr">
            <a:noAutofit/>
          </a:bodyPr>
          <a:lstStyle>
            <a:lvl1pPr algn="r">
              <a:lnSpc>
                <a:spcPct val="85000"/>
              </a:lnSpc>
              <a:spcBef>
                <a:spcPts val="0"/>
              </a:spcBef>
              <a:defRPr sz="10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7121622-224F-4604-A649-8C2A91702D82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4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D978D20-D3D9-46CE-9A79-0EA980CA8FF7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d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9E7212-0A09-42F7-A362-C10644E0B697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9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1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8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 Slide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34963" y="756745"/>
            <a:ext cx="7240213" cy="3202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15584" y="2940182"/>
            <a:ext cx="6878910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584" y="1514747"/>
            <a:ext cx="6878910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4" y="3416914"/>
            <a:ext cx="6878910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ub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34963" y="756745"/>
            <a:ext cx="5267325" cy="3202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15583" y="2940182"/>
            <a:ext cx="4745037" cy="461665"/>
          </a:xfrm>
        </p:spPr>
        <p:txBody>
          <a:bodyPr anchor="ctr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15583" y="1514747"/>
            <a:ext cx="4745037" cy="1323439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5583" y="3416914"/>
            <a:ext cx="4745037" cy="369332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756745"/>
            <a:ext cx="1930415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86805"/>
            <a:ext cx="12192000" cy="571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963" y="235876"/>
            <a:ext cx="11522075" cy="115477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65" y="1659604"/>
            <a:ext cx="11520174" cy="44292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63212" y="6626524"/>
            <a:ext cx="357188" cy="13915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24A8C7-D029-401D-A8B1-18FF118BE1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812335" y="6572993"/>
            <a:ext cx="1143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Rio Tinto 2017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0860881" y="6641335"/>
            <a:ext cx="0" cy="109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334963" y="6396038"/>
            <a:ext cx="965200" cy="352425"/>
            <a:chOff x="211" y="4029"/>
            <a:chExt cx="608" cy="222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11" y="4029"/>
              <a:ext cx="6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Rectangle 5"/>
            <p:cNvSpPr>
              <a:spLocks noChangeArrowheads="1"/>
            </p:cNvSpPr>
            <p:nvPr userDrawn="1"/>
          </p:nvSpPr>
          <p:spPr bwMode="auto">
            <a:xfrm>
              <a:off x="211" y="4029"/>
              <a:ext cx="607" cy="223"/>
            </a:xfrm>
            <a:prstGeom prst="rect">
              <a:avLst/>
            </a:prstGeom>
            <a:solidFill>
              <a:srgbClr val="E51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auto">
            <a:xfrm>
              <a:off x="408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10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auto">
            <a:xfrm>
              <a:off x="670" y="4119"/>
              <a:ext cx="59" cy="61"/>
            </a:xfrm>
            <a:custGeom>
              <a:avLst/>
              <a:gdLst>
                <a:gd name="T0" fmla="*/ 24 w 42"/>
                <a:gd name="T1" fmla="*/ 38 h 43"/>
                <a:gd name="T2" fmla="*/ 11 w 42"/>
                <a:gd name="T3" fmla="*/ 23 h 43"/>
                <a:gd name="T4" fmla="*/ 18 w 42"/>
                <a:gd name="T5" fmla="*/ 5 h 43"/>
                <a:gd name="T6" fmla="*/ 31 w 42"/>
                <a:gd name="T7" fmla="*/ 19 h 43"/>
                <a:gd name="T8" fmla="*/ 24 w 42"/>
                <a:gd name="T9" fmla="*/ 38 h 43"/>
                <a:gd name="T10" fmla="*/ 21 w 42"/>
                <a:gd name="T11" fmla="*/ 0 h 43"/>
                <a:gd name="T12" fmla="*/ 0 w 42"/>
                <a:gd name="T13" fmla="*/ 21 h 43"/>
                <a:gd name="T14" fmla="*/ 21 w 42"/>
                <a:gd name="T15" fmla="*/ 43 h 43"/>
                <a:gd name="T16" fmla="*/ 42 w 42"/>
                <a:gd name="T17" fmla="*/ 21 h 43"/>
                <a:gd name="T18" fmla="*/ 21 w 4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3">
                  <a:moveTo>
                    <a:pt x="24" y="38"/>
                  </a:moveTo>
                  <a:cubicBezTo>
                    <a:pt x="18" y="39"/>
                    <a:pt x="13" y="33"/>
                    <a:pt x="11" y="23"/>
                  </a:cubicBezTo>
                  <a:cubicBezTo>
                    <a:pt x="9" y="13"/>
                    <a:pt x="12" y="6"/>
                    <a:pt x="18" y="5"/>
                  </a:cubicBezTo>
                  <a:cubicBezTo>
                    <a:pt x="24" y="4"/>
                    <a:pt x="29" y="10"/>
                    <a:pt x="31" y="19"/>
                  </a:cubicBezTo>
                  <a:cubicBezTo>
                    <a:pt x="32" y="29"/>
                    <a:pt x="30" y="36"/>
                    <a:pt x="24" y="38"/>
                  </a:cubicBezTo>
                  <a:moveTo>
                    <a:pt x="21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1" y="43"/>
                  </a:cubicBezTo>
                  <a:cubicBezTo>
                    <a:pt x="33" y="43"/>
                    <a:pt x="42" y="34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567" y="4119"/>
              <a:ext cx="65" cy="59"/>
            </a:xfrm>
            <a:custGeom>
              <a:avLst/>
              <a:gdLst>
                <a:gd name="T0" fmla="*/ 30 w 46"/>
                <a:gd name="T1" fmla="*/ 11 h 42"/>
                <a:gd name="T2" fmla="*/ 30 w 46"/>
                <a:gd name="T3" fmla="*/ 16 h 42"/>
                <a:gd name="T4" fmla="*/ 30 w 46"/>
                <a:gd name="T5" fmla="*/ 42 h 42"/>
                <a:gd name="T6" fmla="*/ 46 w 46"/>
                <a:gd name="T7" fmla="*/ 42 h 42"/>
                <a:gd name="T8" fmla="*/ 46 w 46"/>
                <a:gd name="T9" fmla="*/ 39 h 42"/>
                <a:gd name="T10" fmla="*/ 41 w 46"/>
                <a:gd name="T11" fmla="*/ 33 h 42"/>
                <a:gd name="T12" fmla="*/ 41 w 46"/>
                <a:gd name="T13" fmla="*/ 13 h 42"/>
                <a:gd name="T14" fmla="*/ 28 w 46"/>
                <a:gd name="T15" fmla="*/ 0 h 42"/>
                <a:gd name="T16" fmla="*/ 15 w 46"/>
                <a:gd name="T17" fmla="*/ 7 h 42"/>
                <a:gd name="T18" fmla="*/ 15 w 46"/>
                <a:gd name="T19" fmla="*/ 1 h 42"/>
                <a:gd name="T20" fmla="*/ 0 w 46"/>
                <a:gd name="T21" fmla="*/ 1 h 42"/>
                <a:gd name="T22" fmla="*/ 0 w 46"/>
                <a:gd name="T23" fmla="*/ 4 h 42"/>
                <a:gd name="T24" fmla="*/ 5 w 46"/>
                <a:gd name="T25" fmla="*/ 10 h 42"/>
                <a:gd name="T26" fmla="*/ 5 w 46"/>
                <a:gd name="T27" fmla="*/ 33 h 42"/>
                <a:gd name="T28" fmla="*/ 0 w 46"/>
                <a:gd name="T29" fmla="*/ 39 h 42"/>
                <a:gd name="T30" fmla="*/ 0 w 46"/>
                <a:gd name="T31" fmla="*/ 42 h 42"/>
                <a:gd name="T32" fmla="*/ 20 w 46"/>
                <a:gd name="T33" fmla="*/ 42 h 42"/>
                <a:gd name="T34" fmla="*/ 20 w 46"/>
                <a:gd name="T35" fmla="*/ 39 h 42"/>
                <a:gd name="T36" fmla="*/ 15 w 46"/>
                <a:gd name="T37" fmla="*/ 33 h 42"/>
                <a:gd name="T38" fmla="*/ 15 w 46"/>
                <a:gd name="T39" fmla="*/ 18 h 42"/>
                <a:gd name="T40" fmla="*/ 17 w 46"/>
                <a:gd name="T41" fmla="*/ 11 h 42"/>
                <a:gd name="T42" fmla="*/ 24 w 46"/>
                <a:gd name="T43" fmla="*/ 6 h 42"/>
                <a:gd name="T44" fmla="*/ 30 w 46"/>
                <a:gd name="T4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42">
                  <a:moveTo>
                    <a:pt x="30" y="11"/>
                  </a:moveTo>
                  <a:cubicBezTo>
                    <a:pt x="30" y="12"/>
                    <a:pt x="30" y="14"/>
                    <a:pt x="30" y="16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4" y="39"/>
                    <a:pt x="41" y="38"/>
                    <a:pt x="41" y="3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"/>
                    <a:pt x="32" y="0"/>
                    <a:pt x="28" y="0"/>
                  </a:cubicBezTo>
                  <a:cubicBezTo>
                    <a:pt x="20" y="0"/>
                    <a:pt x="16" y="5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5" y="5"/>
                    <a:pt x="5" y="1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8"/>
                    <a:pt x="2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8" y="39"/>
                    <a:pt x="15" y="38"/>
                    <a:pt x="15" y="3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5"/>
                    <a:pt x="16" y="13"/>
                    <a:pt x="17" y="11"/>
                  </a:cubicBezTo>
                  <a:cubicBezTo>
                    <a:pt x="18" y="8"/>
                    <a:pt x="21" y="6"/>
                    <a:pt x="24" y="6"/>
                  </a:cubicBezTo>
                  <a:cubicBezTo>
                    <a:pt x="26" y="6"/>
                    <a:pt x="29" y="8"/>
                    <a:pt x="3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635" y="4107"/>
              <a:ext cx="29" cy="71"/>
            </a:xfrm>
            <a:custGeom>
              <a:avLst/>
              <a:gdLst>
                <a:gd name="T0" fmla="*/ 20 w 21"/>
                <a:gd name="T1" fmla="*/ 50 h 50"/>
                <a:gd name="T2" fmla="*/ 20 w 21"/>
                <a:gd name="T3" fmla="*/ 47 h 50"/>
                <a:gd name="T4" fmla="*/ 15 w 21"/>
                <a:gd name="T5" fmla="*/ 41 h 50"/>
                <a:gd name="T6" fmla="*/ 15 w 21"/>
                <a:gd name="T7" fmla="*/ 13 h 50"/>
                <a:gd name="T8" fmla="*/ 21 w 21"/>
                <a:gd name="T9" fmla="*/ 13 h 50"/>
                <a:gd name="T10" fmla="*/ 21 w 21"/>
                <a:gd name="T11" fmla="*/ 9 h 50"/>
                <a:gd name="T12" fmla="*/ 15 w 21"/>
                <a:gd name="T13" fmla="*/ 9 h 50"/>
                <a:gd name="T14" fmla="*/ 15 w 21"/>
                <a:gd name="T15" fmla="*/ 0 h 50"/>
                <a:gd name="T16" fmla="*/ 10 w 21"/>
                <a:gd name="T17" fmla="*/ 0 h 50"/>
                <a:gd name="T18" fmla="*/ 0 w 21"/>
                <a:gd name="T19" fmla="*/ 10 h 50"/>
                <a:gd name="T20" fmla="*/ 0 w 21"/>
                <a:gd name="T21" fmla="*/ 13 h 50"/>
                <a:gd name="T22" fmla="*/ 5 w 21"/>
                <a:gd name="T23" fmla="*/ 13 h 50"/>
                <a:gd name="T24" fmla="*/ 5 w 21"/>
                <a:gd name="T25" fmla="*/ 41 h 50"/>
                <a:gd name="T26" fmla="*/ 14 w 21"/>
                <a:gd name="T27" fmla="*/ 50 h 50"/>
                <a:gd name="T28" fmla="*/ 20 w 21"/>
                <a:gd name="T2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50">
                  <a:moveTo>
                    <a:pt x="20" y="50"/>
                  </a:moveTo>
                  <a:cubicBezTo>
                    <a:pt x="20" y="47"/>
                    <a:pt x="20" y="47"/>
                    <a:pt x="20" y="47"/>
                  </a:cubicBezTo>
                  <a:cubicBezTo>
                    <a:pt x="18" y="47"/>
                    <a:pt x="15" y="46"/>
                    <a:pt x="15" y="41"/>
                  </a:cubicBezTo>
                  <a:cubicBezTo>
                    <a:pt x="15" y="40"/>
                    <a:pt x="15" y="13"/>
                    <a:pt x="1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4" y="10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7"/>
                    <a:pt x="7" y="50"/>
                    <a:pt x="14" y="50"/>
                  </a:cubicBezTo>
                  <a:lnTo>
                    <a:pt x="20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473" y="4096"/>
              <a:ext cx="63" cy="82"/>
            </a:xfrm>
            <a:custGeom>
              <a:avLst/>
              <a:gdLst>
                <a:gd name="T0" fmla="*/ 28 w 45"/>
                <a:gd name="T1" fmla="*/ 5 h 58"/>
                <a:gd name="T2" fmla="*/ 28 w 45"/>
                <a:gd name="T3" fmla="*/ 48 h 58"/>
                <a:gd name="T4" fmla="*/ 33 w 45"/>
                <a:gd name="T5" fmla="*/ 54 h 58"/>
                <a:gd name="T6" fmla="*/ 33 w 45"/>
                <a:gd name="T7" fmla="*/ 58 h 58"/>
                <a:gd name="T8" fmla="*/ 12 w 45"/>
                <a:gd name="T9" fmla="*/ 58 h 58"/>
                <a:gd name="T10" fmla="*/ 12 w 45"/>
                <a:gd name="T11" fmla="*/ 54 h 58"/>
                <a:gd name="T12" fmla="*/ 17 w 45"/>
                <a:gd name="T13" fmla="*/ 48 h 58"/>
                <a:gd name="T14" fmla="*/ 17 w 45"/>
                <a:gd name="T15" fmla="*/ 5 h 58"/>
                <a:gd name="T16" fmla="*/ 12 w 45"/>
                <a:gd name="T17" fmla="*/ 5 h 58"/>
                <a:gd name="T18" fmla="*/ 4 w 45"/>
                <a:gd name="T19" fmla="*/ 12 h 58"/>
                <a:gd name="T20" fmla="*/ 0 w 45"/>
                <a:gd name="T21" fmla="*/ 12 h 58"/>
                <a:gd name="T22" fmla="*/ 0 w 45"/>
                <a:gd name="T23" fmla="*/ 0 h 58"/>
                <a:gd name="T24" fmla="*/ 45 w 45"/>
                <a:gd name="T25" fmla="*/ 0 h 58"/>
                <a:gd name="T26" fmla="*/ 45 w 45"/>
                <a:gd name="T27" fmla="*/ 12 h 58"/>
                <a:gd name="T28" fmla="*/ 41 w 45"/>
                <a:gd name="T29" fmla="*/ 12 h 58"/>
                <a:gd name="T30" fmla="*/ 33 w 45"/>
                <a:gd name="T31" fmla="*/ 5 h 58"/>
                <a:gd name="T32" fmla="*/ 28 w 45"/>
                <a:gd name="T33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58">
                  <a:moveTo>
                    <a:pt x="28" y="5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28" y="53"/>
                    <a:pt x="31" y="54"/>
                    <a:pt x="33" y="54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4" y="54"/>
                    <a:pt x="17" y="53"/>
                    <a:pt x="17" y="4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2" y="5"/>
                  </a:cubicBezTo>
                  <a:cubicBezTo>
                    <a:pt x="6" y="5"/>
                    <a:pt x="4" y="7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39" y="5"/>
                    <a:pt x="33" y="5"/>
                  </a:cubicBezTo>
                  <a:cubicBezTo>
                    <a:pt x="31" y="5"/>
                    <a:pt x="28" y="5"/>
                    <a:pt x="28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300" y="4096"/>
              <a:ext cx="78" cy="90"/>
            </a:xfrm>
            <a:custGeom>
              <a:avLst/>
              <a:gdLst>
                <a:gd name="T0" fmla="*/ 16 w 56"/>
                <a:gd name="T1" fmla="*/ 5 h 63"/>
                <a:gd name="T2" fmla="*/ 16 w 56"/>
                <a:gd name="T3" fmla="*/ 18 h 63"/>
                <a:gd name="T4" fmla="*/ 16 w 56"/>
                <a:gd name="T5" fmla="*/ 32 h 63"/>
                <a:gd name="T6" fmla="*/ 16 w 56"/>
                <a:gd name="T7" fmla="*/ 48 h 63"/>
                <a:gd name="T8" fmla="*/ 21 w 56"/>
                <a:gd name="T9" fmla="*/ 54 h 63"/>
                <a:gd name="T10" fmla="*/ 21 w 56"/>
                <a:gd name="T11" fmla="*/ 58 h 63"/>
                <a:gd name="T12" fmla="*/ 0 w 56"/>
                <a:gd name="T13" fmla="*/ 58 h 63"/>
                <a:gd name="T14" fmla="*/ 0 w 56"/>
                <a:gd name="T15" fmla="*/ 54 h 63"/>
                <a:gd name="T16" fmla="*/ 5 w 56"/>
                <a:gd name="T17" fmla="*/ 48 h 63"/>
                <a:gd name="T18" fmla="*/ 5 w 56"/>
                <a:gd name="T19" fmla="*/ 32 h 63"/>
                <a:gd name="T20" fmla="*/ 5 w 56"/>
                <a:gd name="T21" fmla="*/ 19 h 63"/>
                <a:gd name="T22" fmla="*/ 5 w 56"/>
                <a:gd name="T23" fmla="*/ 9 h 63"/>
                <a:gd name="T24" fmla="*/ 0 w 56"/>
                <a:gd name="T25" fmla="*/ 3 h 63"/>
                <a:gd name="T26" fmla="*/ 0 w 56"/>
                <a:gd name="T27" fmla="*/ 0 h 63"/>
                <a:gd name="T28" fmla="*/ 26 w 56"/>
                <a:gd name="T29" fmla="*/ 0 h 63"/>
                <a:gd name="T30" fmla="*/ 45 w 56"/>
                <a:gd name="T31" fmla="*/ 15 h 63"/>
                <a:gd name="T32" fmla="*/ 33 w 56"/>
                <a:gd name="T33" fmla="*/ 29 h 63"/>
                <a:gd name="T34" fmla="*/ 51 w 56"/>
                <a:gd name="T35" fmla="*/ 57 h 63"/>
                <a:gd name="T36" fmla="*/ 56 w 56"/>
                <a:gd name="T37" fmla="*/ 60 h 63"/>
                <a:gd name="T38" fmla="*/ 56 w 56"/>
                <a:gd name="T39" fmla="*/ 60 h 63"/>
                <a:gd name="T40" fmla="*/ 56 w 56"/>
                <a:gd name="T41" fmla="*/ 63 h 63"/>
                <a:gd name="T42" fmla="*/ 50 w 56"/>
                <a:gd name="T43" fmla="*/ 63 h 63"/>
                <a:gd name="T44" fmla="*/ 39 w 56"/>
                <a:gd name="T45" fmla="*/ 58 h 63"/>
                <a:gd name="T46" fmla="*/ 21 w 56"/>
                <a:gd name="T47" fmla="*/ 29 h 63"/>
                <a:gd name="T48" fmla="*/ 20 w 56"/>
                <a:gd name="T49" fmla="*/ 29 h 63"/>
                <a:gd name="T50" fmla="*/ 20 w 56"/>
                <a:gd name="T51" fmla="*/ 26 h 63"/>
                <a:gd name="T52" fmla="*/ 21 w 56"/>
                <a:gd name="T53" fmla="*/ 26 h 63"/>
                <a:gd name="T54" fmla="*/ 33 w 56"/>
                <a:gd name="T55" fmla="*/ 16 h 63"/>
                <a:gd name="T56" fmla="*/ 22 w 56"/>
                <a:gd name="T57" fmla="*/ 5 h 63"/>
                <a:gd name="T58" fmla="*/ 16 w 56"/>
                <a:gd name="T5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63">
                  <a:moveTo>
                    <a:pt x="16" y="5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53"/>
                    <a:pt x="19" y="54"/>
                    <a:pt x="21" y="54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4"/>
                    <a:pt x="5" y="53"/>
                    <a:pt x="5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2" y="0"/>
                    <a:pt x="45" y="8"/>
                    <a:pt x="45" y="15"/>
                  </a:cubicBezTo>
                  <a:cubicBezTo>
                    <a:pt x="45" y="22"/>
                    <a:pt x="40" y="27"/>
                    <a:pt x="33" y="29"/>
                  </a:cubicBezTo>
                  <a:cubicBezTo>
                    <a:pt x="40" y="29"/>
                    <a:pt x="45" y="49"/>
                    <a:pt x="51" y="57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5" y="63"/>
                    <a:pt x="41" y="61"/>
                    <a:pt x="39" y="58"/>
                  </a:cubicBezTo>
                  <a:cubicBezTo>
                    <a:pt x="32" y="49"/>
                    <a:pt x="29" y="30"/>
                    <a:pt x="21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3" y="20"/>
                    <a:pt x="33" y="16"/>
                  </a:cubicBezTo>
                  <a:cubicBezTo>
                    <a:pt x="33" y="10"/>
                    <a:pt x="31" y="5"/>
                    <a:pt x="22" y="5"/>
                  </a:cubicBezTo>
                  <a:cubicBezTo>
                    <a:pt x="20" y="5"/>
                    <a:pt x="16" y="5"/>
                    <a:pt x="1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Oval 12"/>
            <p:cNvSpPr>
              <a:spLocks noChangeArrowheads="1"/>
            </p:cNvSpPr>
            <p:nvPr userDrawn="1"/>
          </p:nvSpPr>
          <p:spPr bwMode="auto">
            <a:xfrm>
              <a:off x="540" y="4100"/>
              <a:ext cx="16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535" y="4120"/>
              <a:ext cx="28" cy="5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38 h 41"/>
                <a:gd name="T4" fmla="*/ 15 w 20"/>
                <a:gd name="T5" fmla="*/ 32 h 41"/>
                <a:gd name="T6" fmla="*/ 15 w 20"/>
                <a:gd name="T7" fmla="*/ 0 h 41"/>
                <a:gd name="T8" fmla="*/ 0 w 20"/>
                <a:gd name="T9" fmla="*/ 0 h 41"/>
                <a:gd name="T10" fmla="*/ 0 w 20"/>
                <a:gd name="T11" fmla="*/ 3 h 41"/>
                <a:gd name="T12" fmla="*/ 5 w 20"/>
                <a:gd name="T13" fmla="*/ 9 h 41"/>
                <a:gd name="T14" fmla="*/ 5 w 20"/>
                <a:gd name="T15" fmla="*/ 32 h 41"/>
                <a:gd name="T16" fmla="*/ 0 w 20"/>
                <a:gd name="T17" fmla="*/ 38 h 41"/>
                <a:gd name="T18" fmla="*/ 0 w 20"/>
                <a:gd name="T19" fmla="*/ 41 h 41"/>
                <a:gd name="T20" fmla="*/ 20 w 2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5" y="37"/>
                    <a:pt x="15" y="3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4"/>
                    <a:pt x="5" y="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7"/>
                    <a:pt x="2" y="38"/>
                    <a:pt x="0" y="38"/>
                  </a:cubicBezTo>
                  <a:cubicBezTo>
                    <a:pt x="0" y="41"/>
                    <a:pt x="0" y="41"/>
                    <a:pt x="0" y="41"/>
                  </a:cubicBezTo>
                  <a:lnTo>
                    <a:pt x="2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373" y="4120"/>
              <a:ext cx="29" cy="58"/>
            </a:xfrm>
            <a:custGeom>
              <a:avLst/>
              <a:gdLst>
                <a:gd name="T0" fmla="*/ 5 w 21"/>
                <a:gd name="T1" fmla="*/ 41 h 41"/>
                <a:gd name="T2" fmla="*/ 5 w 21"/>
                <a:gd name="T3" fmla="*/ 9 h 41"/>
                <a:gd name="T4" fmla="*/ 0 w 21"/>
                <a:gd name="T5" fmla="*/ 3 h 41"/>
                <a:gd name="T6" fmla="*/ 0 w 21"/>
                <a:gd name="T7" fmla="*/ 0 h 41"/>
                <a:gd name="T8" fmla="*/ 16 w 21"/>
                <a:gd name="T9" fmla="*/ 0 h 41"/>
                <a:gd name="T10" fmla="*/ 16 w 21"/>
                <a:gd name="T11" fmla="*/ 32 h 41"/>
                <a:gd name="T12" fmla="*/ 21 w 21"/>
                <a:gd name="T13" fmla="*/ 38 h 41"/>
                <a:gd name="T14" fmla="*/ 21 w 21"/>
                <a:gd name="T15" fmla="*/ 41 h 41"/>
                <a:gd name="T16" fmla="*/ 5 w 2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1">
                  <a:moveTo>
                    <a:pt x="5" y="4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4"/>
                    <a:pt x="2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7"/>
                    <a:pt x="18" y="38"/>
                    <a:pt x="21" y="38"/>
                  </a:cubicBezTo>
                  <a:cubicBezTo>
                    <a:pt x="21" y="41"/>
                    <a:pt x="21" y="41"/>
                    <a:pt x="21" y="41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Oval 15"/>
            <p:cNvSpPr>
              <a:spLocks noChangeArrowheads="1"/>
            </p:cNvSpPr>
            <p:nvPr userDrawn="1"/>
          </p:nvSpPr>
          <p:spPr bwMode="auto">
            <a:xfrm>
              <a:off x="378" y="4100"/>
              <a:ext cx="17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8316310" y="6625282"/>
            <a:ext cx="1621440" cy="14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AF248C6-2C41-44AA-BDC6-BEF6EA060CE1}" type="datetime9">
              <a:rPr lang="en-GB" smtClean="0"/>
              <a:t>27/09/2018 11:08:28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41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650" r:id="rId19"/>
    <p:sldLayoutId id="2147483797" r:id="rId20"/>
    <p:sldLayoutId id="2147483798" r:id="rId21"/>
    <p:sldLayoutId id="2147483690" r:id="rId22"/>
    <p:sldLayoutId id="2147483676" r:id="rId23"/>
    <p:sldLayoutId id="2147483680" r:id="rId24"/>
    <p:sldLayoutId id="2147483677" r:id="rId25"/>
    <p:sldLayoutId id="2147483803" r:id="rId26"/>
    <p:sldLayoutId id="2147483804" r:id="rId27"/>
    <p:sldLayoutId id="2147483654" r:id="rId28"/>
    <p:sldLayoutId id="2147483750" r:id="rId29"/>
    <p:sldLayoutId id="214748379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1" userDrawn="1">
          <p15:clr>
            <a:srgbClr val="547EBF"/>
          </p15:clr>
        </p15:guide>
        <p15:guide id="2" pos="7469" userDrawn="1">
          <p15:clr>
            <a:srgbClr val="547EBF"/>
          </p15:clr>
        </p15:guide>
        <p15:guide id="3" orient="horz" pos="210" userDrawn="1">
          <p15:clr>
            <a:srgbClr val="F26B43"/>
          </p15:clr>
        </p15:guide>
        <p15:guide id="19" orient="horz" pos="1044" userDrawn="1">
          <p15:clr>
            <a:srgbClr val="547EBF"/>
          </p15:clr>
        </p15:guide>
        <p15:guide id="29" orient="horz" pos="3838" userDrawn="1">
          <p15:clr>
            <a:srgbClr val="547EBF"/>
          </p15:clr>
        </p15:guide>
        <p15:guide id="40" orient="horz" pos="2438" userDrawn="1">
          <p15:clr>
            <a:srgbClr val="547EBF"/>
          </p15:clr>
        </p15:guide>
        <p15:guide id="41" pos="3840" userDrawn="1">
          <p15:clr>
            <a:srgbClr val="547EBF"/>
          </p15:clr>
        </p15:guide>
        <p15:guide id="43" orient="horz" pos="4248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34175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F89E2-C69C-44CF-BFD2-02EA5EEBE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73" b="6667"/>
          <a:stretch/>
        </p:blipFill>
        <p:spPr>
          <a:xfrm>
            <a:off x="1658565" y="2519916"/>
            <a:ext cx="8108005" cy="37909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30A2A8-4C83-41DB-B8A4-4F6D0E59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5876"/>
            <a:ext cx="11522075" cy="1154774"/>
          </a:xfrm>
        </p:spPr>
        <p:txBody>
          <a:bodyPr/>
          <a:lstStyle/>
          <a:p>
            <a:r>
              <a:rPr lang="en-GB" dirty="0"/>
              <a:t>Graph 2 – Error Variance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415BE-C84F-4D65-9174-FCBA8E68C28D}"/>
              </a:ext>
            </a:extLst>
          </p:cNvPr>
          <p:cNvSpPr txBox="1"/>
          <p:nvPr/>
        </p:nvSpPr>
        <p:spPr>
          <a:xfrm>
            <a:off x="527901" y="1470581"/>
            <a:ext cx="105580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Highchart Library – looking at the variance between total errors for each audit run per month (4-5 audit runs per month)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data is errors / total metrics deployed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30A2A8-4C83-41DB-B8A4-4F6D0E59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5876"/>
            <a:ext cx="11522075" cy="1154774"/>
          </a:xfrm>
        </p:spPr>
        <p:txBody>
          <a:bodyPr/>
          <a:lstStyle/>
          <a:p>
            <a:r>
              <a:rPr lang="en-GB" dirty="0"/>
              <a:t>Graph 3 – Errors by year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415BE-C84F-4D65-9174-FCBA8E68C28D}"/>
              </a:ext>
            </a:extLst>
          </p:cNvPr>
          <p:cNvSpPr txBox="1"/>
          <p:nvPr/>
        </p:nvSpPr>
        <p:spPr>
          <a:xfrm>
            <a:off x="527901" y="1470581"/>
            <a:ext cx="105580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Highchart Library – Average errors by DQ Metric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BBEDB-1681-4F1C-9863-FDC86E34F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67" b="8000"/>
          <a:stretch/>
        </p:blipFill>
        <p:spPr>
          <a:xfrm>
            <a:off x="527901" y="1954943"/>
            <a:ext cx="7283140" cy="3091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444D1-5FEC-45DE-B823-44258C111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00" b="8267"/>
          <a:stretch/>
        </p:blipFill>
        <p:spPr>
          <a:xfrm>
            <a:off x="4573898" y="3085370"/>
            <a:ext cx="7283140" cy="30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Employee master data is a link in the 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405345" y="3204321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2395890" y="393453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790265" y="389860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5357673" y="389860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797833" y="389860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8382009" y="3898606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inus 9"/>
          <p:cNvSpPr/>
          <p:nvPr/>
        </p:nvSpPr>
        <p:spPr>
          <a:xfrm>
            <a:off x="3097805" y="3799015"/>
            <a:ext cx="1080120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31603" y="2278352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7383" y="1390650"/>
            <a:ext cx="3376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Pension record for Local Plus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Outside Org Structure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Shadow pension not recorded at host (other international location)</a:t>
            </a:r>
          </a:p>
          <a:p>
            <a:pPr marL="285750" indent="-285750">
              <a:buFontTx/>
              <a:buChar char="-"/>
            </a:pPr>
            <a:endParaRPr lang="en-GB" sz="1400" dirty="0"/>
          </a:p>
        </p:txBody>
      </p:sp>
      <p:sp>
        <p:nvSpPr>
          <p:cNvPr id="13" name="Minus 12"/>
          <p:cNvSpPr/>
          <p:nvPr/>
        </p:nvSpPr>
        <p:spPr>
          <a:xfrm rot="16200000">
            <a:off x="2533859" y="3474904"/>
            <a:ext cx="792088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inus 13"/>
          <p:cNvSpPr/>
          <p:nvPr/>
        </p:nvSpPr>
        <p:spPr>
          <a:xfrm>
            <a:off x="4574585" y="3807361"/>
            <a:ext cx="1080120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inus 14"/>
          <p:cNvSpPr/>
          <p:nvPr/>
        </p:nvSpPr>
        <p:spPr>
          <a:xfrm>
            <a:off x="6077753" y="3799014"/>
            <a:ext cx="1080120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inus 15"/>
          <p:cNvSpPr/>
          <p:nvPr/>
        </p:nvSpPr>
        <p:spPr>
          <a:xfrm>
            <a:off x="7580921" y="3807361"/>
            <a:ext cx="1080120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31603" y="4453820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05345" y="4828048"/>
            <a:ext cx="18691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Host record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Physical location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Triggers workflow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871763" y="3008567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9117" y="2927267"/>
            <a:ext cx="2258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People Search</a:t>
            </a:r>
          </a:p>
          <a:p>
            <a:r>
              <a:rPr lang="en-GB" sz="1400" dirty="0"/>
              <a:t>Displays location based on Host record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455939" y="4431537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42327" y="4510600"/>
            <a:ext cx="1647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myTools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Talent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Remuneration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824091" y="3008567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97832" y="2927267"/>
            <a:ext cx="2492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myTravel</a:t>
            </a:r>
          </a:p>
          <a:p>
            <a:r>
              <a:rPr lang="en-GB" sz="1400" dirty="0"/>
              <a:t>Displays content based on Host record location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8461572" y="4431537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92681" y="4907929"/>
            <a:ext cx="176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 Expenses</a:t>
            </a:r>
          </a:p>
          <a:p>
            <a:r>
              <a:rPr lang="en-GB" sz="1400" dirty="0"/>
              <a:t>Displays currency based on Host record</a:t>
            </a:r>
          </a:p>
          <a:p>
            <a:endParaRPr lang="en-GB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95886" y="405945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Regular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91989" y="324806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5536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the link break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246319" y="3280007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2236864" y="4010222"/>
            <a:ext cx="1080120" cy="504056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631239" y="3289405"/>
            <a:ext cx="1080120" cy="504056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5198647" y="3289405"/>
            <a:ext cx="1080120" cy="504056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638807" y="3289405"/>
            <a:ext cx="1080120" cy="504056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8222983" y="3974292"/>
            <a:ext cx="1080120" cy="504056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inus 9"/>
          <p:cNvSpPr/>
          <p:nvPr/>
        </p:nvSpPr>
        <p:spPr>
          <a:xfrm>
            <a:off x="2938779" y="3189814"/>
            <a:ext cx="108012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72577" y="2354038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63843" y="1452949"/>
            <a:ext cx="3291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Pension record for Local Plus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Outside Org Structure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Shadow pension not recorded at host (other international location)</a:t>
            </a:r>
          </a:p>
        </p:txBody>
      </p:sp>
      <p:sp>
        <p:nvSpPr>
          <p:cNvPr id="13" name="Minus 12"/>
          <p:cNvSpPr/>
          <p:nvPr/>
        </p:nvSpPr>
        <p:spPr>
          <a:xfrm rot="16200000">
            <a:off x="2374833" y="3550590"/>
            <a:ext cx="792088" cy="703239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inus 13"/>
          <p:cNvSpPr/>
          <p:nvPr/>
        </p:nvSpPr>
        <p:spPr>
          <a:xfrm>
            <a:off x="4415559" y="3198160"/>
            <a:ext cx="108012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inus 14"/>
          <p:cNvSpPr/>
          <p:nvPr/>
        </p:nvSpPr>
        <p:spPr>
          <a:xfrm>
            <a:off x="5918727" y="3189813"/>
            <a:ext cx="108012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272577" y="4529506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46319" y="4983641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Host record</a:t>
            </a:r>
          </a:p>
          <a:p>
            <a:r>
              <a:rPr lang="en-GB" sz="1400" dirty="0"/>
              <a:t>- Physical location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712737" y="2399366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86479" y="2318066"/>
            <a:ext cx="2375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People Search</a:t>
            </a:r>
          </a:p>
          <a:p>
            <a:r>
              <a:rPr lang="en-GB" sz="1400" dirty="0"/>
              <a:t>Displays location based on Home record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296913" y="3822336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08336" y="4586286"/>
            <a:ext cx="1647184" cy="95410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/>
              <a:t>myTools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Performance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Talent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Remuneration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665065" y="2399366"/>
            <a:ext cx="0" cy="9259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38806" y="2318066"/>
            <a:ext cx="2210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myRioTinto</a:t>
            </a:r>
          </a:p>
          <a:p>
            <a:r>
              <a:rPr lang="en-GB" sz="1400" dirty="0"/>
              <a:t>Displays content based on Home record location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8302546" y="4507223"/>
            <a:ext cx="0" cy="925969"/>
          </a:xfrm>
          <a:prstGeom prst="line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65326" y="4296296"/>
            <a:ext cx="2284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My Expenses</a:t>
            </a:r>
          </a:p>
          <a:p>
            <a:r>
              <a:rPr lang="en-GB" sz="1400" dirty="0"/>
              <a:t>Displays currency based on Home record location</a:t>
            </a:r>
          </a:p>
          <a:p>
            <a:endParaRPr lang="en-GB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301853" y="3311040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</a:rPr>
              <a:t>Global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2146" y="415819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</a:rPr>
              <a:t>Global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08" y="5684409"/>
            <a:ext cx="859611" cy="7986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140053" y="5843363"/>
            <a:ext cx="4938083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Impact to Employees in multiple systems (110)</a:t>
            </a:r>
          </a:p>
        </p:txBody>
      </p:sp>
      <p:sp>
        <p:nvSpPr>
          <p:cNvPr id="30" name="Minus 29"/>
          <p:cNvSpPr/>
          <p:nvPr/>
        </p:nvSpPr>
        <p:spPr>
          <a:xfrm rot="1984400">
            <a:off x="7155161" y="3785466"/>
            <a:ext cx="54000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inus 30"/>
          <p:cNvSpPr/>
          <p:nvPr/>
        </p:nvSpPr>
        <p:spPr>
          <a:xfrm rot="20061330">
            <a:off x="7616367" y="3945504"/>
            <a:ext cx="540000" cy="703239"/>
          </a:xfrm>
          <a:prstGeom prst="mathMinus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638942" y="3784063"/>
            <a:ext cx="204355" cy="396678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0" idx="0"/>
          </p:cNvCxnSpPr>
          <p:nvPr/>
        </p:nvCxnSpPr>
        <p:spPr>
          <a:xfrm flipV="1">
            <a:off x="7591434" y="4106840"/>
            <a:ext cx="166384" cy="138528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1" idx="2"/>
          </p:cNvCxnSpPr>
          <p:nvPr/>
        </p:nvCxnSpPr>
        <p:spPr>
          <a:xfrm flipV="1">
            <a:off x="7591434" y="4382999"/>
            <a:ext cx="116056" cy="420153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1" idx="2"/>
          </p:cNvCxnSpPr>
          <p:nvPr/>
        </p:nvCxnSpPr>
        <p:spPr>
          <a:xfrm flipV="1">
            <a:off x="7537023" y="4382999"/>
            <a:ext cx="170467" cy="105922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1" idx="2"/>
          </p:cNvCxnSpPr>
          <p:nvPr/>
        </p:nvCxnSpPr>
        <p:spPr>
          <a:xfrm>
            <a:off x="7375790" y="4382999"/>
            <a:ext cx="331700" cy="0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0" idx="0"/>
          </p:cNvCxnSpPr>
          <p:nvPr/>
        </p:nvCxnSpPr>
        <p:spPr>
          <a:xfrm flipV="1">
            <a:off x="7591434" y="4068569"/>
            <a:ext cx="385243" cy="176799"/>
          </a:xfrm>
          <a:prstGeom prst="line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Annual cost of poor HR data quality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490816" y="3843997"/>
            <a:ext cx="2361790" cy="880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Line Callout 2 (Accent Bar) 4"/>
          <p:cNvSpPr/>
          <p:nvPr/>
        </p:nvSpPr>
        <p:spPr>
          <a:xfrm>
            <a:off x="3226699" y="2684088"/>
            <a:ext cx="1833819" cy="86763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9287"/>
              <a:gd name="adj6" fmla="val -35356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Verification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Data re-entry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Escalation</a:t>
            </a:r>
          </a:p>
        </p:txBody>
      </p:sp>
      <p:pic>
        <p:nvPicPr>
          <p:cNvPr id="6" name="Content Placeholder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21" y="1721054"/>
            <a:ext cx="1213209" cy="8108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24130" y="1708759"/>
            <a:ext cx="209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Direct Costs due to low data quality USD$ 2.1 million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84" y="1721054"/>
            <a:ext cx="951058" cy="810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24158" y="1708759"/>
            <a:ext cx="2388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r>
              <a:rPr lang="en-US" dirty="0"/>
              <a:t>Costs of improving or assuring data quality </a:t>
            </a:r>
            <a:r>
              <a:rPr lang="en-GB" dirty="0"/>
              <a:t>USD$ 1.1 million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77" y="4031612"/>
            <a:ext cx="475511" cy="559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6566" y="3975730"/>
            <a:ext cx="191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re-entry</a:t>
            </a:r>
          </a:p>
          <a:p>
            <a:r>
              <a:rPr lang="en-GB" dirty="0">
                <a:solidFill>
                  <a:schemeClr val="bg1"/>
                </a:solidFill>
              </a:rPr>
              <a:t>USD$ 0.2 million</a:t>
            </a:r>
          </a:p>
        </p:txBody>
      </p:sp>
      <p:sp>
        <p:nvSpPr>
          <p:cNvPr id="12" name="Line Callout 2 (Accent Bar) 11"/>
          <p:cNvSpPr/>
          <p:nvPr/>
        </p:nvSpPr>
        <p:spPr>
          <a:xfrm>
            <a:off x="7338684" y="2684088"/>
            <a:ext cx="1538258" cy="867633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142"/>
              <a:gd name="adj6" fmla="val -35896"/>
            </a:avLst>
          </a:prstGeom>
          <a:solidFill>
            <a:srgbClr val="B09745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Prevention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dirty="0"/>
              <a:t>Detection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57277" y="3852383"/>
            <a:ext cx="2455558" cy="880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153026" y="3984116"/>
            <a:ext cx="195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Detection</a:t>
            </a:r>
          </a:p>
          <a:p>
            <a:r>
              <a:rPr lang="en-GB" dirty="0">
                <a:solidFill>
                  <a:schemeClr val="bg1"/>
                </a:solidFill>
              </a:rPr>
              <a:t>USD$ 0.9 million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77" y="3989463"/>
            <a:ext cx="549819" cy="5498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72186" y="5033757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Indirect Costs </a:t>
            </a:r>
            <a:r>
              <a:rPr lang="en-US" dirty="0"/>
              <a:t>based on lower HR reputation, productivity loss or incorrect data used to </a:t>
            </a:r>
            <a:r>
              <a:rPr lang="en-US" dirty="0">
                <a:solidFill>
                  <a:schemeClr val="bg2"/>
                </a:solidFill>
              </a:rPr>
              <a:t>make wrong decision </a:t>
            </a:r>
            <a:r>
              <a:rPr lang="en-US" dirty="0"/>
              <a:t>or actions</a:t>
            </a:r>
          </a:p>
        </p:txBody>
      </p:sp>
    </p:spTree>
    <p:extLst>
      <p:ext uri="{BB962C8B-B14F-4D97-AF65-F5344CB8AC3E}">
        <p14:creationId xmlns:p14="http://schemas.microsoft.com/office/powerpoint/2010/main" val="87384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poor HR data quality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35817" y="4760455"/>
            <a:ext cx="2778243" cy="532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Next of kin contact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5817" y="4181352"/>
            <a:ext cx="2778243" cy="5321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Recruitment delays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Career path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Talent &amp; Succession plan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235817" y="3618198"/>
            <a:ext cx="2778243" cy="53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Government reporting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Access to benefits</a:t>
            </a:r>
          </a:p>
        </p:txBody>
      </p:sp>
      <p:sp>
        <p:nvSpPr>
          <p:cNvPr id="7" name="Freeform 6"/>
          <p:cNvSpPr/>
          <p:nvPr/>
        </p:nvSpPr>
        <p:spPr>
          <a:xfrm flipV="1">
            <a:off x="6456129" y="4166875"/>
            <a:ext cx="768821" cy="1115705"/>
          </a:xfrm>
          <a:custGeom>
            <a:avLst/>
            <a:gdLst>
              <a:gd name="connsiteX0" fmla="*/ 1364776 w 1364776"/>
              <a:gd name="connsiteY0" fmla="*/ 0 h 1487606"/>
              <a:gd name="connsiteX1" fmla="*/ 1364776 w 1364776"/>
              <a:gd name="connsiteY1" fmla="*/ 709684 h 1487606"/>
              <a:gd name="connsiteX2" fmla="*/ 0 w 1364776"/>
              <a:gd name="connsiteY2" fmla="*/ 1487606 h 1487606"/>
              <a:gd name="connsiteX3" fmla="*/ 0 w 1364776"/>
              <a:gd name="connsiteY3" fmla="*/ 1160060 h 1487606"/>
              <a:gd name="connsiteX4" fmla="*/ 1364776 w 1364776"/>
              <a:gd name="connsiteY4" fmla="*/ 0 h 14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76" h="1487606">
                <a:moveTo>
                  <a:pt x="1364776" y="0"/>
                </a:moveTo>
                <a:lnTo>
                  <a:pt x="1364776" y="709684"/>
                </a:lnTo>
                <a:lnTo>
                  <a:pt x="0" y="1487606"/>
                </a:lnTo>
                <a:lnTo>
                  <a:pt x="0" y="1160060"/>
                </a:lnTo>
                <a:lnTo>
                  <a:pt x="136477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 flipV="1">
            <a:off x="6456129" y="3887306"/>
            <a:ext cx="768821" cy="821674"/>
          </a:xfrm>
          <a:custGeom>
            <a:avLst/>
            <a:gdLst>
              <a:gd name="connsiteX0" fmla="*/ 1351128 w 1351128"/>
              <a:gd name="connsiteY0" fmla="*/ 0 h 1105468"/>
              <a:gd name="connsiteX1" fmla="*/ 1351128 w 1351128"/>
              <a:gd name="connsiteY1" fmla="*/ 696036 h 1105468"/>
              <a:gd name="connsiteX2" fmla="*/ 0 w 1351128"/>
              <a:gd name="connsiteY2" fmla="*/ 1105468 h 1105468"/>
              <a:gd name="connsiteX3" fmla="*/ 0 w 1351128"/>
              <a:gd name="connsiteY3" fmla="*/ 777922 h 1105468"/>
              <a:gd name="connsiteX4" fmla="*/ 1351128 w 1351128"/>
              <a:gd name="connsiteY4" fmla="*/ 0 h 110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28" h="1105468">
                <a:moveTo>
                  <a:pt x="1351128" y="0"/>
                </a:moveTo>
                <a:lnTo>
                  <a:pt x="1351128" y="696036"/>
                </a:lnTo>
                <a:lnTo>
                  <a:pt x="0" y="1105468"/>
                </a:lnTo>
                <a:lnTo>
                  <a:pt x="0" y="777922"/>
                </a:lnTo>
                <a:lnTo>
                  <a:pt x="13511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flipV="1">
            <a:off x="6459811" y="3618197"/>
            <a:ext cx="760895" cy="526146"/>
          </a:xfrm>
          <a:custGeom>
            <a:avLst/>
            <a:gdLst>
              <a:gd name="connsiteX0" fmla="*/ 1350335 w 1350335"/>
              <a:gd name="connsiteY0" fmla="*/ 0 h 691116"/>
              <a:gd name="connsiteX1" fmla="*/ 1350335 w 1350335"/>
              <a:gd name="connsiteY1" fmla="*/ 691116 h 691116"/>
              <a:gd name="connsiteX2" fmla="*/ 0 w 1350335"/>
              <a:gd name="connsiteY2" fmla="*/ 691116 h 691116"/>
              <a:gd name="connsiteX3" fmla="*/ 0 w 1350335"/>
              <a:gd name="connsiteY3" fmla="*/ 382772 h 691116"/>
              <a:gd name="connsiteX4" fmla="*/ 1350335 w 1350335"/>
              <a:gd name="connsiteY4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335" h="691116">
                <a:moveTo>
                  <a:pt x="1350335" y="0"/>
                </a:moveTo>
                <a:lnTo>
                  <a:pt x="1350335" y="691116"/>
                </a:lnTo>
                <a:lnTo>
                  <a:pt x="0" y="691116"/>
                </a:lnTo>
                <a:lnTo>
                  <a:pt x="0" y="382772"/>
                </a:lnTo>
                <a:lnTo>
                  <a:pt x="13503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5817" y="1921245"/>
            <a:ext cx="2778243" cy="532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Workflow unavailable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Record not flowing to myTools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5817" y="2500348"/>
            <a:ext cx="2778243" cy="5321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Tenure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Payroll risk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35817" y="3063502"/>
            <a:ext cx="2778243" cy="532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Incorrect payment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chemeClr val="bg1"/>
                </a:solidFill>
              </a:rPr>
              <a:t>No bonus</a:t>
            </a:r>
          </a:p>
        </p:txBody>
      </p:sp>
      <p:sp>
        <p:nvSpPr>
          <p:cNvPr id="13" name="Freeform 12"/>
          <p:cNvSpPr/>
          <p:nvPr/>
        </p:nvSpPr>
        <p:spPr>
          <a:xfrm>
            <a:off x="6456129" y="1931282"/>
            <a:ext cx="768821" cy="1115705"/>
          </a:xfrm>
          <a:custGeom>
            <a:avLst/>
            <a:gdLst>
              <a:gd name="connsiteX0" fmla="*/ 1364776 w 1364776"/>
              <a:gd name="connsiteY0" fmla="*/ 0 h 1487606"/>
              <a:gd name="connsiteX1" fmla="*/ 1364776 w 1364776"/>
              <a:gd name="connsiteY1" fmla="*/ 709684 h 1487606"/>
              <a:gd name="connsiteX2" fmla="*/ 0 w 1364776"/>
              <a:gd name="connsiteY2" fmla="*/ 1487606 h 1487606"/>
              <a:gd name="connsiteX3" fmla="*/ 0 w 1364776"/>
              <a:gd name="connsiteY3" fmla="*/ 1160060 h 1487606"/>
              <a:gd name="connsiteX4" fmla="*/ 1364776 w 1364776"/>
              <a:gd name="connsiteY4" fmla="*/ 0 h 14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76" h="1487606">
                <a:moveTo>
                  <a:pt x="1364776" y="0"/>
                </a:moveTo>
                <a:lnTo>
                  <a:pt x="1364776" y="709684"/>
                </a:lnTo>
                <a:lnTo>
                  <a:pt x="0" y="1487606"/>
                </a:lnTo>
                <a:lnTo>
                  <a:pt x="0" y="1160060"/>
                </a:lnTo>
                <a:lnTo>
                  <a:pt x="1364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456129" y="2504883"/>
            <a:ext cx="768821" cy="821674"/>
          </a:xfrm>
          <a:custGeom>
            <a:avLst/>
            <a:gdLst>
              <a:gd name="connsiteX0" fmla="*/ 1351128 w 1351128"/>
              <a:gd name="connsiteY0" fmla="*/ 0 h 1105468"/>
              <a:gd name="connsiteX1" fmla="*/ 1351128 w 1351128"/>
              <a:gd name="connsiteY1" fmla="*/ 696036 h 1105468"/>
              <a:gd name="connsiteX2" fmla="*/ 0 w 1351128"/>
              <a:gd name="connsiteY2" fmla="*/ 1105468 h 1105468"/>
              <a:gd name="connsiteX3" fmla="*/ 0 w 1351128"/>
              <a:gd name="connsiteY3" fmla="*/ 777922 h 1105468"/>
              <a:gd name="connsiteX4" fmla="*/ 1351128 w 1351128"/>
              <a:gd name="connsiteY4" fmla="*/ 0 h 110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28" h="1105468">
                <a:moveTo>
                  <a:pt x="1351128" y="0"/>
                </a:moveTo>
                <a:lnTo>
                  <a:pt x="1351128" y="696036"/>
                </a:lnTo>
                <a:lnTo>
                  <a:pt x="0" y="1105468"/>
                </a:lnTo>
                <a:lnTo>
                  <a:pt x="0" y="777922"/>
                </a:lnTo>
                <a:lnTo>
                  <a:pt x="13511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6459811" y="3069519"/>
            <a:ext cx="760895" cy="526146"/>
          </a:xfrm>
          <a:custGeom>
            <a:avLst/>
            <a:gdLst>
              <a:gd name="connsiteX0" fmla="*/ 1350335 w 1350335"/>
              <a:gd name="connsiteY0" fmla="*/ 0 h 691116"/>
              <a:gd name="connsiteX1" fmla="*/ 1350335 w 1350335"/>
              <a:gd name="connsiteY1" fmla="*/ 691116 h 691116"/>
              <a:gd name="connsiteX2" fmla="*/ 0 w 1350335"/>
              <a:gd name="connsiteY2" fmla="*/ 691116 h 691116"/>
              <a:gd name="connsiteX3" fmla="*/ 0 w 1350335"/>
              <a:gd name="connsiteY3" fmla="*/ 382772 h 691116"/>
              <a:gd name="connsiteX4" fmla="*/ 1350335 w 1350335"/>
              <a:gd name="connsiteY4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335" h="691116">
                <a:moveTo>
                  <a:pt x="1350335" y="0"/>
                </a:moveTo>
                <a:lnTo>
                  <a:pt x="1350335" y="691116"/>
                </a:lnTo>
                <a:lnTo>
                  <a:pt x="0" y="691116"/>
                </a:lnTo>
                <a:lnTo>
                  <a:pt x="0" y="382772"/>
                </a:lnTo>
                <a:lnTo>
                  <a:pt x="13503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1784460" y="4771722"/>
            <a:ext cx="2778243" cy="532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Emergency Address</a:t>
            </a:r>
          </a:p>
        </p:txBody>
      </p:sp>
      <p:sp>
        <p:nvSpPr>
          <p:cNvPr id="17" name="Rectangle 16"/>
          <p:cNvSpPr/>
          <p:nvPr/>
        </p:nvSpPr>
        <p:spPr>
          <a:xfrm flipH="1">
            <a:off x="1784460" y="4192618"/>
            <a:ext cx="2778243" cy="5321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Career Framework</a:t>
            </a:r>
          </a:p>
        </p:txBody>
      </p:sp>
      <p:sp>
        <p:nvSpPr>
          <p:cNvPr id="18" name="Rectangle 17"/>
          <p:cNvSpPr/>
          <p:nvPr/>
        </p:nvSpPr>
        <p:spPr>
          <a:xfrm flipH="1">
            <a:off x="1784460" y="3629464"/>
            <a:ext cx="2778243" cy="5321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19" name="Freeform 18"/>
          <p:cNvSpPr/>
          <p:nvPr/>
        </p:nvSpPr>
        <p:spPr>
          <a:xfrm flipH="1" flipV="1">
            <a:off x="4573570" y="4178142"/>
            <a:ext cx="768821" cy="1115705"/>
          </a:xfrm>
          <a:custGeom>
            <a:avLst/>
            <a:gdLst>
              <a:gd name="connsiteX0" fmla="*/ 1364776 w 1364776"/>
              <a:gd name="connsiteY0" fmla="*/ 0 h 1487606"/>
              <a:gd name="connsiteX1" fmla="*/ 1364776 w 1364776"/>
              <a:gd name="connsiteY1" fmla="*/ 709684 h 1487606"/>
              <a:gd name="connsiteX2" fmla="*/ 0 w 1364776"/>
              <a:gd name="connsiteY2" fmla="*/ 1487606 h 1487606"/>
              <a:gd name="connsiteX3" fmla="*/ 0 w 1364776"/>
              <a:gd name="connsiteY3" fmla="*/ 1160060 h 1487606"/>
              <a:gd name="connsiteX4" fmla="*/ 1364776 w 1364776"/>
              <a:gd name="connsiteY4" fmla="*/ 0 h 14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76" h="1487606">
                <a:moveTo>
                  <a:pt x="1364776" y="0"/>
                </a:moveTo>
                <a:lnTo>
                  <a:pt x="1364776" y="709684"/>
                </a:lnTo>
                <a:lnTo>
                  <a:pt x="0" y="1487606"/>
                </a:lnTo>
                <a:lnTo>
                  <a:pt x="0" y="1160060"/>
                </a:lnTo>
                <a:lnTo>
                  <a:pt x="136477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flipH="1" flipV="1">
            <a:off x="4573570" y="3898572"/>
            <a:ext cx="768821" cy="821674"/>
          </a:xfrm>
          <a:custGeom>
            <a:avLst/>
            <a:gdLst>
              <a:gd name="connsiteX0" fmla="*/ 1351128 w 1351128"/>
              <a:gd name="connsiteY0" fmla="*/ 0 h 1105468"/>
              <a:gd name="connsiteX1" fmla="*/ 1351128 w 1351128"/>
              <a:gd name="connsiteY1" fmla="*/ 696036 h 1105468"/>
              <a:gd name="connsiteX2" fmla="*/ 0 w 1351128"/>
              <a:gd name="connsiteY2" fmla="*/ 1105468 h 1105468"/>
              <a:gd name="connsiteX3" fmla="*/ 0 w 1351128"/>
              <a:gd name="connsiteY3" fmla="*/ 777922 h 1105468"/>
              <a:gd name="connsiteX4" fmla="*/ 1351128 w 1351128"/>
              <a:gd name="connsiteY4" fmla="*/ 0 h 110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28" h="1105468">
                <a:moveTo>
                  <a:pt x="1351128" y="0"/>
                </a:moveTo>
                <a:lnTo>
                  <a:pt x="1351128" y="696036"/>
                </a:lnTo>
                <a:lnTo>
                  <a:pt x="0" y="1105468"/>
                </a:lnTo>
                <a:lnTo>
                  <a:pt x="0" y="777922"/>
                </a:lnTo>
                <a:lnTo>
                  <a:pt x="13511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flipH="1" flipV="1">
            <a:off x="4577815" y="3629464"/>
            <a:ext cx="760895" cy="526146"/>
          </a:xfrm>
          <a:custGeom>
            <a:avLst/>
            <a:gdLst>
              <a:gd name="connsiteX0" fmla="*/ 1350335 w 1350335"/>
              <a:gd name="connsiteY0" fmla="*/ 0 h 691116"/>
              <a:gd name="connsiteX1" fmla="*/ 1350335 w 1350335"/>
              <a:gd name="connsiteY1" fmla="*/ 691116 h 691116"/>
              <a:gd name="connsiteX2" fmla="*/ 0 w 1350335"/>
              <a:gd name="connsiteY2" fmla="*/ 691116 h 691116"/>
              <a:gd name="connsiteX3" fmla="*/ 0 w 1350335"/>
              <a:gd name="connsiteY3" fmla="*/ 382772 h 691116"/>
              <a:gd name="connsiteX4" fmla="*/ 1350335 w 1350335"/>
              <a:gd name="connsiteY4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335" h="691116">
                <a:moveTo>
                  <a:pt x="1350335" y="0"/>
                </a:moveTo>
                <a:lnTo>
                  <a:pt x="1350335" y="691116"/>
                </a:lnTo>
                <a:lnTo>
                  <a:pt x="0" y="691116"/>
                </a:lnTo>
                <a:lnTo>
                  <a:pt x="0" y="382772"/>
                </a:lnTo>
                <a:lnTo>
                  <a:pt x="13503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1784460" y="1932511"/>
            <a:ext cx="2778243" cy="532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Orphan Positions</a:t>
            </a:r>
          </a:p>
        </p:txBody>
      </p:sp>
      <p:sp>
        <p:nvSpPr>
          <p:cNvPr id="23" name="Rectangle 22"/>
          <p:cNvSpPr/>
          <p:nvPr/>
        </p:nvSpPr>
        <p:spPr>
          <a:xfrm flipH="1">
            <a:off x="1784460" y="2511615"/>
            <a:ext cx="2778243" cy="5321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Duplicate Employees</a:t>
            </a:r>
          </a:p>
        </p:txBody>
      </p:sp>
      <p:sp>
        <p:nvSpPr>
          <p:cNvPr id="24" name="Rectangle 23"/>
          <p:cNvSpPr/>
          <p:nvPr/>
        </p:nvSpPr>
        <p:spPr>
          <a:xfrm flipH="1">
            <a:off x="1784460" y="3074769"/>
            <a:ext cx="2778243" cy="532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GB" sz="1350" kern="0" dirty="0">
                <a:solidFill>
                  <a:schemeClr val="bg1"/>
                </a:solidFill>
              </a:rPr>
              <a:t>Remuneration Data</a:t>
            </a:r>
          </a:p>
        </p:txBody>
      </p:sp>
      <p:sp>
        <p:nvSpPr>
          <p:cNvPr id="25" name="Freeform 24"/>
          <p:cNvSpPr/>
          <p:nvPr/>
        </p:nvSpPr>
        <p:spPr>
          <a:xfrm flipH="1">
            <a:off x="4573570" y="1942549"/>
            <a:ext cx="768821" cy="1115705"/>
          </a:xfrm>
          <a:custGeom>
            <a:avLst/>
            <a:gdLst>
              <a:gd name="connsiteX0" fmla="*/ 1364776 w 1364776"/>
              <a:gd name="connsiteY0" fmla="*/ 0 h 1487606"/>
              <a:gd name="connsiteX1" fmla="*/ 1364776 w 1364776"/>
              <a:gd name="connsiteY1" fmla="*/ 709684 h 1487606"/>
              <a:gd name="connsiteX2" fmla="*/ 0 w 1364776"/>
              <a:gd name="connsiteY2" fmla="*/ 1487606 h 1487606"/>
              <a:gd name="connsiteX3" fmla="*/ 0 w 1364776"/>
              <a:gd name="connsiteY3" fmla="*/ 1160060 h 1487606"/>
              <a:gd name="connsiteX4" fmla="*/ 1364776 w 1364776"/>
              <a:gd name="connsiteY4" fmla="*/ 0 h 14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76" h="1487606">
                <a:moveTo>
                  <a:pt x="1364776" y="0"/>
                </a:moveTo>
                <a:lnTo>
                  <a:pt x="1364776" y="709684"/>
                </a:lnTo>
                <a:lnTo>
                  <a:pt x="0" y="1487606"/>
                </a:lnTo>
                <a:lnTo>
                  <a:pt x="0" y="1160060"/>
                </a:lnTo>
                <a:lnTo>
                  <a:pt x="1364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flipH="1">
            <a:off x="4573570" y="2516150"/>
            <a:ext cx="768821" cy="821674"/>
          </a:xfrm>
          <a:custGeom>
            <a:avLst/>
            <a:gdLst>
              <a:gd name="connsiteX0" fmla="*/ 1351128 w 1351128"/>
              <a:gd name="connsiteY0" fmla="*/ 0 h 1105468"/>
              <a:gd name="connsiteX1" fmla="*/ 1351128 w 1351128"/>
              <a:gd name="connsiteY1" fmla="*/ 696036 h 1105468"/>
              <a:gd name="connsiteX2" fmla="*/ 0 w 1351128"/>
              <a:gd name="connsiteY2" fmla="*/ 1105468 h 1105468"/>
              <a:gd name="connsiteX3" fmla="*/ 0 w 1351128"/>
              <a:gd name="connsiteY3" fmla="*/ 777922 h 1105468"/>
              <a:gd name="connsiteX4" fmla="*/ 1351128 w 1351128"/>
              <a:gd name="connsiteY4" fmla="*/ 0 h 110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28" h="1105468">
                <a:moveTo>
                  <a:pt x="1351128" y="0"/>
                </a:moveTo>
                <a:lnTo>
                  <a:pt x="1351128" y="696036"/>
                </a:lnTo>
                <a:lnTo>
                  <a:pt x="0" y="1105468"/>
                </a:lnTo>
                <a:lnTo>
                  <a:pt x="0" y="777922"/>
                </a:lnTo>
                <a:lnTo>
                  <a:pt x="13511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flipH="1">
            <a:off x="4577815" y="3080786"/>
            <a:ext cx="760895" cy="526146"/>
          </a:xfrm>
          <a:custGeom>
            <a:avLst/>
            <a:gdLst>
              <a:gd name="connsiteX0" fmla="*/ 1350335 w 1350335"/>
              <a:gd name="connsiteY0" fmla="*/ 0 h 691116"/>
              <a:gd name="connsiteX1" fmla="*/ 1350335 w 1350335"/>
              <a:gd name="connsiteY1" fmla="*/ 691116 h 691116"/>
              <a:gd name="connsiteX2" fmla="*/ 0 w 1350335"/>
              <a:gd name="connsiteY2" fmla="*/ 691116 h 691116"/>
              <a:gd name="connsiteX3" fmla="*/ 0 w 1350335"/>
              <a:gd name="connsiteY3" fmla="*/ 382772 h 691116"/>
              <a:gd name="connsiteX4" fmla="*/ 1350335 w 1350335"/>
              <a:gd name="connsiteY4" fmla="*/ 0 h 6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335" h="691116">
                <a:moveTo>
                  <a:pt x="1350335" y="0"/>
                </a:moveTo>
                <a:lnTo>
                  <a:pt x="1350335" y="691116"/>
                </a:lnTo>
                <a:lnTo>
                  <a:pt x="0" y="691116"/>
                </a:lnTo>
                <a:lnTo>
                  <a:pt x="0" y="382772"/>
                </a:lnTo>
                <a:lnTo>
                  <a:pt x="13503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258" y="2861846"/>
            <a:ext cx="1087760" cy="131386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474060" y="1921245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74060" y="2486526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474060" y="3051807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474060" y="3617088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474060" y="4182369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474060" y="4747650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200" kern="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84459" y="1945317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84459" y="2510598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84459" y="3075879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84459" y="3641160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84459" y="4206441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84459" y="4771722"/>
            <a:ext cx="540000" cy="532163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chemeClr val="bg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80" y="3676713"/>
            <a:ext cx="334163" cy="4091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71" y="2572122"/>
            <a:ext cx="384131" cy="40911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11" y="4793431"/>
            <a:ext cx="409114" cy="40911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08" y="4267965"/>
            <a:ext cx="312301" cy="40911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33" y="3130143"/>
            <a:ext cx="462206" cy="4153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757" y="1967988"/>
            <a:ext cx="309177" cy="4153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11" y="4178151"/>
            <a:ext cx="238067" cy="4988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92" y="3636947"/>
            <a:ext cx="488646" cy="48864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97" y="2019723"/>
            <a:ext cx="519124" cy="357738"/>
          </a:xfrm>
          <a:prstGeom prst="rect">
            <a:avLst/>
          </a:prstGeom>
          <a:noFill/>
        </p:spPr>
      </p:pic>
      <p:sp>
        <p:nvSpPr>
          <p:cNvPr id="50" name="Cross 49"/>
          <p:cNvSpPr/>
          <p:nvPr/>
        </p:nvSpPr>
        <p:spPr>
          <a:xfrm>
            <a:off x="1892071" y="4856026"/>
            <a:ext cx="297138" cy="346519"/>
          </a:xfrm>
          <a:prstGeom prst="plus">
            <a:avLst/>
          </a:prstGeom>
          <a:solidFill>
            <a:srgbClr val="B3B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648" y="3126741"/>
            <a:ext cx="517391" cy="38229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649" y="2697662"/>
            <a:ext cx="453438" cy="24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solution: Data profiling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527901" y="1470581"/>
            <a:ext cx="10558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profiling is a technique used to examine data for different purposes like determining accuracy and completeness. This process examines a data source such as a database to uncover the erroneous areas in data.</a:t>
            </a:r>
          </a:p>
          <a:p>
            <a:endParaRPr lang="en-US" dirty="0"/>
          </a:p>
          <a:p>
            <a:r>
              <a:rPr lang="en-US" dirty="0"/>
              <a:t>Profiling techniques require “rules” to examine data for accuracy and completeness.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l="7809" t="4198"/>
          <a:stretch/>
        </p:blipFill>
        <p:spPr>
          <a:xfrm>
            <a:off x="617145" y="3148552"/>
            <a:ext cx="11239893" cy="23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7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profiling and results “errors”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527901" y="1470581"/>
            <a:ext cx="10558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queries run every weekend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are stored in a “new errors”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errors are compared to the previous audit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status of errors can change from “open” to “close” after every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37 queries created January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at 96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an expectation that data should be cleansed and root cause analysis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improvement budgets are allocated annually (September) and require a strong business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objectives need to be completed and bonuses are paid on the results of DQ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~14mil &gt; records within the current dataset that is difficult to analyse in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Quarterly dashboards take 1-2 weeks to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Managing process improvements and understanding the impact is critical</a:t>
            </a:r>
          </a:p>
        </p:txBody>
      </p:sp>
    </p:spTree>
    <p:extLst>
      <p:ext uri="{BB962C8B-B14F-4D97-AF65-F5344CB8AC3E}">
        <p14:creationId xmlns:p14="http://schemas.microsoft.com/office/powerpoint/2010/main" val="6524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527901" y="1470581"/>
            <a:ext cx="105580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Python  - to consolidate 130 csv files containing all audit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Mongo DB  - to store various calculations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Flask – To build web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Java script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D3 for heat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High charts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24A8C7-D029-401D-A8B1-18FF118BE1BB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1C851-D5A3-4608-BC66-314A70F00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04" b="11206"/>
          <a:stretch/>
        </p:blipFill>
        <p:spPr>
          <a:xfrm>
            <a:off x="1705583" y="2101523"/>
            <a:ext cx="8757629" cy="39059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1423616-FFEA-4D4B-9E92-89F2EC06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5876"/>
            <a:ext cx="11522075" cy="1154774"/>
          </a:xfrm>
        </p:spPr>
        <p:txBody>
          <a:bodyPr/>
          <a:lstStyle/>
          <a:p>
            <a:r>
              <a:rPr lang="en-GB" dirty="0"/>
              <a:t>Graph 1 - Heatmap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4F166-0CE0-4EED-8437-8E9013C7476F}"/>
              </a:ext>
            </a:extLst>
          </p:cNvPr>
          <p:cNvSpPr txBox="1"/>
          <p:nvPr/>
        </p:nvSpPr>
        <p:spPr>
          <a:xfrm>
            <a:off x="527901" y="1470581"/>
            <a:ext cx="1055802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D3 used to represent past 12 month error data (snapshot)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io Tinto group PowerPoint template">
  <a:themeElements>
    <a:clrScheme name="Rio Tinto">
      <a:dk1>
        <a:srgbClr val="000000"/>
      </a:dk1>
      <a:lt1>
        <a:sysClr val="window" lastClr="FFFFFF"/>
      </a:lt1>
      <a:dk2>
        <a:srgbClr val="B9B9B9"/>
      </a:dk2>
      <a:lt2>
        <a:srgbClr val="E60D2E"/>
      </a:lt2>
      <a:accent1>
        <a:srgbClr val="0384DB"/>
      </a:accent1>
      <a:accent2>
        <a:srgbClr val="2F9191"/>
      </a:accent2>
      <a:accent3>
        <a:srgbClr val="6F9F00"/>
      </a:accent3>
      <a:accent4>
        <a:srgbClr val="EE7700"/>
      </a:accent4>
      <a:accent5>
        <a:srgbClr val="B40436"/>
      </a:accent5>
      <a:accent6>
        <a:srgbClr val="6F1B91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Magenta">
      <a:srgbClr val="A11588"/>
    </a:custClr>
    <a:custClr name="Dark Green">
      <a:srgbClr val="009536"/>
    </a:custClr>
    <a:custClr name="Dark Blue">
      <a:srgbClr val="004F9A"/>
    </a:custClr>
    <a:custClr name="Plum">
      <a:srgbClr val="772432"/>
    </a:custClr>
    <a:custClr name="Navy">
      <a:srgbClr val="002C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Magenta">
      <a:srgbClr val="A11588"/>
    </a:custClr>
    <a:custClr name="Dark Green">
      <a:srgbClr val="009536"/>
    </a:custClr>
    <a:custClr name="Dark Blue">
      <a:srgbClr val="004F9A"/>
    </a:custClr>
    <a:custClr name="Plum">
      <a:srgbClr val="772432"/>
    </a:custClr>
    <a:custClr name="Navy">
      <a:srgbClr val="002C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Magenta">
      <a:srgbClr val="A11588"/>
    </a:custClr>
    <a:custClr name="Dark Green">
      <a:srgbClr val="009536"/>
    </a:custClr>
    <a:custClr name="Dark Blue">
      <a:srgbClr val="004F9A"/>
    </a:custClr>
    <a:custClr name="Plum">
      <a:srgbClr val="772432"/>
    </a:custClr>
    <a:custClr name="Navy">
      <a:srgbClr val="002C5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DFA6624798514AAB08E43E63F8D5EF" ma:contentTypeVersion="1" ma:contentTypeDescription="Create a new document." ma:contentTypeScope="" ma:versionID="870baded10431cb5eddc59254f2dcc65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23c11eee0d542004c4a7d729835418c6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8FF701-A15C-487E-81B3-44C5E49A83AC}">
  <ds:schemaRefs>
    <ds:schemaRef ds:uri="http://schemas.microsoft.com/office/2006/metadata/properties"/>
    <ds:schemaRef ds:uri="http://schemas.microsoft.com/office/infopath/2007/PartnerControls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746D5D8C-D110-4942-96CF-64878B9E39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8BBE03-CEFF-4FB6-9BEE-FFB9E477ED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9251</TotalTime>
  <Words>546</Words>
  <Application>Microsoft Office PowerPoint</Application>
  <PresentationFormat>Widescreen</PresentationFormat>
  <Paragraphs>118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Rio Tinto group PowerPoint template</vt:lpstr>
      <vt:lpstr>PowerPoint Presentation</vt:lpstr>
      <vt:lpstr>Employee master data is a link in the chain</vt:lpstr>
      <vt:lpstr>When the link break</vt:lpstr>
      <vt:lpstr>Annual cost of poor HR data quality</vt:lpstr>
      <vt:lpstr>Impact of poor HR data quality</vt:lpstr>
      <vt:lpstr>The solution: Data profiling</vt:lpstr>
      <vt:lpstr>Data profiling and results “errors”</vt:lpstr>
      <vt:lpstr>Solution</vt:lpstr>
      <vt:lpstr>Graph 1 - Heatmap</vt:lpstr>
      <vt:lpstr>Graph 2 – Error Variance</vt:lpstr>
      <vt:lpstr>Graph 3 – Errors by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Osborn</dc:creator>
  <cp:lastModifiedBy>Mandy Bryant</cp:lastModifiedBy>
  <cp:revision>598</cp:revision>
  <dcterms:created xsi:type="dcterms:W3CDTF">2016-10-31T10:29:40Z</dcterms:created>
  <dcterms:modified xsi:type="dcterms:W3CDTF">2018-09-27T17:18:32Z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0x01010070DFA6624798514AAB08E43E63F8D5EF</vt:lpwstr>
  </property>
</Properties>
</file>